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2" r:id="rId15"/>
    <p:sldId id="271" r:id="rId16"/>
  </p:sldIdLst>
  <p:sldSz cx="11704638" cy="6583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1026" y="-318"/>
      </p:cViewPr>
      <p:guideLst>
        <p:guide orient="horz" pos="3845"/>
        <p:guide orient="horz" pos="3203"/>
        <p:guide orient="horz" pos="723"/>
        <p:guide orient="horz" pos="2074"/>
        <p:guide orient="horz" pos="315"/>
        <p:guide pos="7069"/>
        <p:guide pos="3687"/>
        <p:guide pos="3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>
            <a:lvl1pPr>
              <a:defRPr b="0" i="0">
                <a:latin typeface="ASSA Vesta"/>
                <a:cs typeface="ASSA Vest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ASSA Vesta"/>
                <a:cs typeface="ASSA Vest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69538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70" y="466823"/>
            <a:ext cx="10534174" cy="1097227"/>
          </a:xfrm>
        </p:spPr>
        <p:txBody>
          <a:bodyPr>
            <a:normAutofit/>
          </a:bodyPr>
          <a:lstStyle>
            <a:lvl1pPr algn="l">
              <a:spcBef>
                <a:spcPts val="2000"/>
              </a:spcBef>
              <a:defRPr sz="4000" b="0" i="0">
                <a:solidFill>
                  <a:schemeClr val="bg1"/>
                </a:solidFill>
                <a:latin typeface="ASSA Vesta"/>
                <a:cs typeface="ASSA Vest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4663" y="1785938"/>
            <a:ext cx="6365875" cy="3784600"/>
          </a:xfrm>
        </p:spPr>
        <p:txBody>
          <a:bodyPr>
            <a:normAutofit/>
          </a:bodyPr>
          <a:lstStyle>
            <a:lvl1pPr marL="0" indent="0">
              <a:spcBef>
                <a:spcPts val="2000"/>
              </a:spcBef>
              <a:buFontTx/>
              <a:buNone/>
              <a:defRPr sz="3000">
                <a:solidFill>
                  <a:srgbClr val="FFFFFF"/>
                </a:solidFill>
                <a:latin typeface="ASSA Vesta"/>
                <a:cs typeface="ASSA Vesta"/>
              </a:defRPr>
            </a:lvl1pPr>
            <a:lvl2pPr marL="0" indent="0">
              <a:spcBef>
                <a:spcPts val="2000"/>
              </a:spcBef>
              <a:buFontTx/>
              <a:buNone/>
              <a:defRPr sz="3000">
                <a:solidFill>
                  <a:srgbClr val="FFFFFF"/>
                </a:solidFill>
                <a:latin typeface="ASSA Vesta"/>
                <a:cs typeface="ASSA Vesta"/>
              </a:defRPr>
            </a:lvl2pPr>
            <a:lvl3pPr marL="0" indent="0">
              <a:spcBef>
                <a:spcPts val="2000"/>
              </a:spcBef>
              <a:buFontTx/>
              <a:buNone/>
              <a:defRPr sz="3000">
                <a:solidFill>
                  <a:srgbClr val="FFFFFF"/>
                </a:solidFill>
                <a:latin typeface="ASSA Vesta"/>
                <a:cs typeface="ASSA Vesta"/>
              </a:defRPr>
            </a:lvl3pPr>
            <a:lvl4pPr marL="0" indent="0">
              <a:spcBef>
                <a:spcPts val="2000"/>
              </a:spcBef>
              <a:buFontTx/>
              <a:buNone/>
              <a:defRPr sz="3000">
                <a:solidFill>
                  <a:srgbClr val="FFFFFF"/>
                </a:solidFill>
                <a:latin typeface="ASSA Vesta"/>
                <a:cs typeface="ASSA Vesta"/>
              </a:defRPr>
            </a:lvl4pPr>
            <a:lvl5pPr marL="0" indent="0">
              <a:spcBef>
                <a:spcPts val="2000"/>
              </a:spcBef>
              <a:buFontTx/>
              <a:buNone/>
              <a:defRPr sz="3000">
                <a:solidFill>
                  <a:srgbClr val="FFFFFF"/>
                </a:solidFill>
                <a:latin typeface="ASSA Vesta"/>
                <a:cs typeface="ASSA Vest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1707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B2C66-558B-FD43-9996-4754CDDF518C}" type="datetimeFigureOut">
              <a:rPr lang="en-US" smtClean="0"/>
              <a:pPr/>
              <a:t>4/29/2015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A2E34-9DDC-DC45-9E28-23926C72D8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0034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1703756" cy="6583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3771400"/>
            <a:ext cx="9948942" cy="1411156"/>
          </a:xfrm>
        </p:spPr>
        <p:txBody>
          <a:bodyPr>
            <a:noAutofit/>
          </a:bodyPr>
          <a:lstStyle/>
          <a:p>
            <a:r>
              <a:rPr lang="en-US" sz="5000" dirty="0">
                <a:solidFill>
                  <a:schemeClr val="tx2"/>
                </a:solidFill>
              </a:rPr>
              <a:t>Trusted security for critical </a:t>
            </a:r>
            <a:r>
              <a:rPr lang="en-US" sz="5000" dirty="0" smtClean="0">
                <a:solidFill>
                  <a:schemeClr val="tx2"/>
                </a:solidFill>
              </a:rPr>
              <a:t/>
            </a:r>
            <a:br>
              <a:rPr lang="en-US" sz="5000" dirty="0" smtClean="0">
                <a:solidFill>
                  <a:schemeClr val="tx2"/>
                </a:solidFill>
              </a:rPr>
            </a:br>
            <a:r>
              <a:rPr lang="en-US" sz="5000" dirty="0" smtClean="0">
                <a:solidFill>
                  <a:schemeClr val="tx2"/>
                </a:solidFill>
              </a:rPr>
              <a:t>infrastructure</a:t>
            </a:r>
            <a:endParaRPr lang="en-GB" sz="5000" dirty="0">
              <a:solidFill>
                <a:schemeClr val="tx2"/>
              </a:solidFill>
            </a:endParaRPr>
          </a:p>
        </p:txBody>
      </p:sp>
      <p:pic>
        <p:nvPicPr>
          <p:cNvPr id="5" name="Picture 4" descr="cliq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05300" y="1268603"/>
            <a:ext cx="3090672" cy="2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291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strips dir="rd"/>
      </p:transition>
    </mc:Choice>
    <mc:Fallback>
      <p:transition spd="slow" advTm="3000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0"/>
            <a:ext cx="11703754" cy="6583362"/>
          </a:xfrm>
          <a:prstGeom prst="rect">
            <a:avLst/>
          </a:prstGeom>
        </p:spPr>
      </p:pic>
      <p:pic>
        <p:nvPicPr>
          <p:cNvPr id="8" name="Picture 7" descr="frame+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1703756" cy="6583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576" y="510782"/>
            <a:ext cx="4233142" cy="487231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7853" y="719224"/>
            <a:ext cx="3802560" cy="466387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/>
              <a:t>The CLIQ</a:t>
            </a:r>
            <a:r>
              <a:rPr lang="en-US" b="1" baseline="30000" dirty="0"/>
              <a:t>®</a:t>
            </a:r>
            <a:r>
              <a:rPr lang="en-US" b="1" dirty="0"/>
              <a:t> Solution</a:t>
            </a:r>
          </a:p>
          <a:p>
            <a:pPr marL="360363" indent="-360363"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Programmable </a:t>
            </a:r>
            <a:r>
              <a:rPr lang="en-US" sz="2400" dirty="0"/>
              <a:t>keys with flexible access rights</a:t>
            </a:r>
          </a:p>
          <a:p>
            <a:pPr marL="360363" indent="-360363"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High </a:t>
            </a:r>
            <a:r>
              <a:rPr lang="en-US" sz="2400" dirty="0"/>
              <a:t>electronic and mechanical security</a:t>
            </a:r>
          </a:p>
          <a:p>
            <a:pPr marL="360363" indent="-360363"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Robust </a:t>
            </a:r>
            <a:r>
              <a:rPr lang="en-US" sz="2400" dirty="0"/>
              <a:t>and reliable locking </a:t>
            </a:r>
            <a:r>
              <a:rPr lang="en-US" sz="2400" dirty="0" smtClean="0"/>
              <a:t>system </a:t>
            </a:r>
            <a:endParaRPr lang="en-US" sz="2400" dirty="0"/>
          </a:p>
          <a:p>
            <a:pPr marL="360363" indent="-360363"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Easy </a:t>
            </a:r>
            <a:r>
              <a:rPr lang="en-US" sz="2400" dirty="0"/>
              <a:t>installation: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no wiring or </a:t>
            </a:r>
            <a:r>
              <a:rPr lang="en-US" sz="2400" dirty="0"/>
              <a:t>cables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03064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9000">
        <p:strips dir="rd"/>
      </p:transition>
    </mc:Choice>
    <mc:Fallback>
      <p:transition spd="slow" advTm="9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ame+logo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1703756" cy="6583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1803243"/>
            <a:ext cx="9948942" cy="3032967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5000" dirty="0">
                <a:solidFill>
                  <a:schemeClr val="tx2"/>
                </a:solidFill>
              </a:rPr>
              <a:t>Energy companies around the world trust CLIQ</a:t>
            </a:r>
            <a:r>
              <a:rPr lang="en-US" sz="5000" baseline="30000" dirty="0">
                <a:solidFill>
                  <a:schemeClr val="tx2"/>
                </a:solidFill>
              </a:rPr>
              <a:t>®</a:t>
            </a:r>
            <a:r>
              <a:rPr lang="en-US" sz="5000" dirty="0">
                <a:solidFill>
                  <a:schemeClr val="tx2"/>
                </a:solidFill>
              </a:rPr>
              <a:t> to secure their critical infrastructure </a:t>
            </a:r>
            <a:endParaRPr lang="en-GB" sz="5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06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strips dir="rd"/>
      </p:transition>
    </mc:Choice>
    <mc:Fallback>
      <p:transition spd="slow" advTm="4000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" y="0"/>
            <a:ext cx="11703751" cy="6583359"/>
          </a:xfrm>
          <a:prstGeom prst="rect">
            <a:avLst/>
          </a:prstGeom>
        </p:spPr>
      </p:pic>
      <p:pic>
        <p:nvPicPr>
          <p:cNvPr id="8" name="Picture 7" descr="frame+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1703756" cy="6583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575" y="4588527"/>
            <a:ext cx="10739463" cy="151541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7852" y="4733474"/>
            <a:ext cx="10031998" cy="1363447"/>
          </a:xfrm>
        </p:spPr>
        <p:txBody>
          <a:bodyPr>
            <a:normAutofit/>
          </a:bodyPr>
          <a:lstStyle/>
          <a:p>
            <a:pPr marL="360363" indent="-360363">
              <a:lnSpc>
                <a:spcPct val="80000"/>
              </a:lnSpc>
              <a:buFont typeface="Arial"/>
              <a:buChar char="•"/>
            </a:pPr>
            <a:r>
              <a:rPr lang="en-US" dirty="0"/>
              <a:t>Supplies electricity to 400,000 homes</a:t>
            </a:r>
          </a:p>
          <a:p>
            <a:pPr marL="360363" indent="-360363">
              <a:lnSpc>
                <a:spcPct val="80000"/>
              </a:lnSpc>
              <a:buFont typeface="Arial"/>
              <a:buChar char="•"/>
            </a:pPr>
            <a:r>
              <a:rPr lang="en-US" dirty="0"/>
              <a:t>3,500 door openings secured with CLIQ</a:t>
            </a:r>
            <a:r>
              <a:rPr lang="en-US" baseline="30000" dirty="0"/>
              <a:t>®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838" y="500063"/>
            <a:ext cx="4750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SSA Vesta"/>
                <a:cs typeface="ASSA Vesta"/>
              </a:rPr>
              <a:t>Helsingen Energie, Finland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2575" y="2103043"/>
            <a:ext cx="1805787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045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6000">
        <p:strips dir="rd"/>
      </p:transition>
    </mc:Choice>
    <mc:Fallback>
      <p:transition spd="slow" advTm="6000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" y="0"/>
            <a:ext cx="11703749" cy="6583359"/>
          </a:xfrm>
          <a:prstGeom prst="rect">
            <a:avLst/>
          </a:prstGeom>
        </p:spPr>
      </p:pic>
      <p:pic>
        <p:nvPicPr>
          <p:cNvPr id="8" name="Picture 7" descr="frame+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1703756" cy="6583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575" y="4588527"/>
            <a:ext cx="10739463" cy="151541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7852" y="4733474"/>
            <a:ext cx="10031998" cy="1363447"/>
          </a:xfrm>
        </p:spPr>
        <p:txBody>
          <a:bodyPr>
            <a:normAutofit/>
          </a:bodyPr>
          <a:lstStyle/>
          <a:p>
            <a:pPr marL="360363" indent="-360363">
              <a:lnSpc>
                <a:spcPct val="80000"/>
              </a:lnSpc>
              <a:buFont typeface="Arial"/>
              <a:buChar char="•"/>
            </a:pPr>
            <a:r>
              <a:rPr lang="en-US" dirty="0"/>
              <a:t>Largest regional utility company in Germany</a:t>
            </a:r>
          </a:p>
          <a:p>
            <a:pPr marL="360363" indent="-360363">
              <a:lnSpc>
                <a:spcPct val="80000"/>
              </a:lnSpc>
              <a:buFont typeface="Arial"/>
              <a:buChar char="•"/>
            </a:pPr>
            <a:r>
              <a:rPr lang="en-US" dirty="0"/>
              <a:t>11,000 CLIQ</a:t>
            </a:r>
            <a:r>
              <a:rPr lang="en-US" baseline="30000" dirty="0"/>
              <a:t>®</a:t>
            </a:r>
            <a:r>
              <a:rPr lang="en-US" dirty="0"/>
              <a:t> cylinders installed</a:t>
            </a:r>
            <a:endParaRPr lang="en-US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477837" y="500063"/>
            <a:ext cx="5375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SSA Vesta"/>
                <a:cs typeface="ASSA Vesta"/>
              </a:rPr>
              <a:t>Stadtwerke München, Germany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2575" y="2103043"/>
            <a:ext cx="1805787" cy="17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29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6000">
        <p:strips dir="rd"/>
      </p:transition>
    </mc:Choice>
    <mc:Fallback>
      <p:transition spd="slow" advTm="6000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EMEA Marcom ACS\CLIQ\References &amp; Case studies\Stadtwerke Basel - Switzerland\Images\birsfelden_kraftwerk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11704638" cy="65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rame+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2" y="0"/>
            <a:ext cx="11703756" cy="6583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575" y="4588527"/>
            <a:ext cx="10739463" cy="151541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7852" y="4698199"/>
            <a:ext cx="10031998" cy="1363447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Supplies </a:t>
            </a:r>
            <a:r>
              <a:rPr lang="en-US" sz="2600" dirty="0"/>
              <a:t>around 190,000 customers in Basel and north-western Switzerland with electricity, district heating, biogas and natural gas, energy services, telecommunications and safe drinking water</a:t>
            </a:r>
            <a:endParaRPr lang="en-US" sz="2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77838" y="500063"/>
            <a:ext cx="4750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SSA Vesta"/>
                <a:cs typeface="ASSA Vesta"/>
              </a:rPr>
              <a:t>Stadtwerke Basel, Switzerland</a:t>
            </a:r>
            <a:endParaRPr lang="en-US" sz="40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SSA Vesta"/>
              <a:cs typeface="ASSA Vest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026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9000">
        <p:strips dir="rd"/>
      </p:transition>
    </mc:Choice>
    <mc:Fallback>
      <p:transition spd="slow" advTm="9000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ame+logo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1703756" cy="6583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1803243"/>
            <a:ext cx="9948942" cy="3032967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5000" dirty="0">
                <a:solidFill>
                  <a:schemeClr val="tx2"/>
                </a:solidFill>
              </a:rPr>
              <a:t>Contact us to find out more</a:t>
            </a:r>
            <a:endParaRPr lang="en-GB" sz="50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302790" y="5885849"/>
            <a:ext cx="1992311" cy="27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3545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strips dir="rd"/>
      </p:transition>
    </mc:Choice>
    <mc:Fallback>
      <p:transition spd="slow" advTm="4000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1703756" cy="6583363"/>
          </a:xfrm>
          <a:prstGeom prst="rect">
            <a:avLst/>
          </a:prstGeom>
        </p:spPr>
      </p:pic>
      <p:pic>
        <p:nvPicPr>
          <p:cNvPr id="8" name="Picture 7" descr="frame+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1703756" cy="6583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576" y="482562"/>
            <a:ext cx="4233142" cy="41737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7852" y="754499"/>
            <a:ext cx="5079220" cy="3784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Utility companies face significant threats:</a:t>
            </a:r>
          </a:p>
          <a:p>
            <a:pPr marL="360363" indent="-360363">
              <a:buFont typeface="Arial"/>
              <a:buChar char="•"/>
            </a:pPr>
            <a:r>
              <a:rPr lang="en-US" dirty="0" smtClean="0"/>
              <a:t>Sabotage  </a:t>
            </a:r>
            <a:endParaRPr lang="en-US" dirty="0"/>
          </a:p>
          <a:p>
            <a:pPr marL="360363" indent="-360363">
              <a:buFont typeface="Arial"/>
              <a:buChar char="•"/>
            </a:pPr>
            <a:r>
              <a:rPr lang="en-US" dirty="0" smtClean="0"/>
              <a:t>Terrorism  </a:t>
            </a:r>
            <a:endParaRPr lang="en-US" dirty="0"/>
          </a:p>
          <a:p>
            <a:pPr marL="360363" indent="-360363">
              <a:buFont typeface="Arial"/>
              <a:buChar char="•"/>
            </a:pPr>
            <a:r>
              <a:rPr lang="nl-NL" dirty="0" err="1" smtClean="0"/>
              <a:t>Theft</a:t>
            </a:r>
            <a:r>
              <a:rPr lang="nl-NL" dirty="0" smtClean="0"/>
              <a:t>  </a:t>
            </a:r>
            <a:endParaRPr lang="nl-NL" dirty="0"/>
          </a:p>
          <a:p>
            <a:pPr marL="360363" indent="-360363">
              <a:buFont typeface="Arial"/>
              <a:buChar char="•"/>
            </a:pPr>
            <a:r>
              <a:rPr lang="nl-NL" dirty="0" smtClean="0"/>
              <a:t>Fire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6404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6000">
        <p:strips dir="rd"/>
      </p:transition>
    </mc:Choice>
    <mc:Fallback>
      <p:transition spd="slow" advTm="6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68911" y="1"/>
            <a:ext cx="11773550" cy="6583362"/>
          </a:xfrm>
          <a:prstGeom prst="rect">
            <a:avLst/>
          </a:prstGeom>
        </p:spPr>
      </p:pic>
      <p:pic>
        <p:nvPicPr>
          <p:cNvPr id="8" name="Picture 7" descr="frame+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8911" y="-6746"/>
            <a:ext cx="11773550" cy="65901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575" y="482562"/>
            <a:ext cx="7594259" cy="151541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7852" y="719224"/>
            <a:ext cx="7318386" cy="1278749"/>
          </a:xfrm>
        </p:spPr>
        <p:txBody>
          <a:bodyPr>
            <a:normAutofit/>
          </a:bodyPr>
          <a:lstStyle/>
          <a:p>
            <a:r>
              <a:rPr lang="en-US" dirty="0" smtClean="0"/>
              <a:t>Utility companies operate across multiple, complex sites…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272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strips dir="rd"/>
      </p:transition>
    </mc:Choice>
    <mc:Fallback>
      <p:transition spd="slow" advTm="4000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EMEA Marcom ACS\CLIQ\Vertical Marketing\Energy\Images\iStock_000017356611XLarg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" y="0"/>
            <a:ext cx="11704638" cy="658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rame+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86" y="-1"/>
            <a:ext cx="11703756" cy="6583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575" y="482562"/>
            <a:ext cx="7594259" cy="151541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7852" y="719224"/>
            <a:ext cx="7318386" cy="1278749"/>
          </a:xfrm>
        </p:spPr>
        <p:txBody>
          <a:bodyPr>
            <a:normAutofit/>
          </a:bodyPr>
          <a:lstStyle/>
          <a:p>
            <a:r>
              <a:rPr lang="en-US" dirty="0"/>
              <a:t>… </a:t>
            </a:r>
            <a:r>
              <a:rPr lang="en-US" dirty="0" smtClean="0"/>
              <a:t>and </a:t>
            </a:r>
            <a:r>
              <a:rPr lang="en-US" dirty="0"/>
              <a:t>have a legal obligation to provide services around the clock.</a:t>
            </a:r>
          </a:p>
        </p:txBody>
      </p:sp>
    </p:spTree>
    <p:extLst>
      <p:ext uri="{BB962C8B-B14F-4D97-AF65-F5344CB8AC3E}">
        <p14:creationId xmlns:p14="http://schemas.microsoft.com/office/powerpoint/2010/main" xmlns="" val="147691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strips dir="rd"/>
      </p:transition>
    </mc:Choice>
    <mc:Fallback>
      <p:transition spd="slow" advTm="4000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224" y="-14533"/>
            <a:ext cx="11703414" cy="659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frame+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120" y="8001"/>
            <a:ext cx="11703756" cy="6583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575" y="4588527"/>
            <a:ext cx="10739463" cy="151541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7851" y="4825189"/>
            <a:ext cx="10438379" cy="1363447"/>
          </a:xfrm>
        </p:spPr>
        <p:txBody>
          <a:bodyPr>
            <a:normAutofit/>
          </a:bodyPr>
          <a:lstStyle/>
          <a:p>
            <a:r>
              <a:rPr lang="en-US" dirty="0"/>
              <a:t>Downtime is a disaster for business and consumers alike.</a:t>
            </a:r>
          </a:p>
        </p:txBody>
      </p:sp>
    </p:spTree>
    <p:extLst>
      <p:ext uri="{BB962C8B-B14F-4D97-AF65-F5344CB8AC3E}">
        <p14:creationId xmlns:p14="http://schemas.microsoft.com/office/powerpoint/2010/main" xmlns="" val="186311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strips dir="rd"/>
      </p:transition>
    </mc:Choice>
    <mc:Fallback>
      <p:transition spd="slow" advTm="4000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" y="0"/>
            <a:ext cx="11703752" cy="6583361"/>
          </a:xfrm>
          <a:prstGeom prst="rect">
            <a:avLst/>
          </a:prstGeom>
        </p:spPr>
      </p:pic>
      <p:pic>
        <p:nvPicPr>
          <p:cNvPr id="8" name="Picture 7" descr="frame+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1703756" cy="6583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575" y="4588527"/>
            <a:ext cx="10739463" cy="151541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7851" y="4825189"/>
            <a:ext cx="10438379" cy="1363447"/>
          </a:xfrm>
        </p:spPr>
        <p:txBody>
          <a:bodyPr>
            <a:normAutofit/>
          </a:bodyPr>
          <a:lstStyle/>
          <a:p>
            <a:r>
              <a:rPr lang="en-US" dirty="0"/>
              <a:t>Faced with these risks, utility companies still need to ensure swift access to those who need it… </a:t>
            </a:r>
          </a:p>
        </p:txBody>
      </p:sp>
    </p:spTree>
    <p:extLst>
      <p:ext uri="{BB962C8B-B14F-4D97-AF65-F5344CB8AC3E}">
        <p14:creationId xmlns:p14="http://schemas.microsoft.com/office/powerpoint/2010/main" xmlns="" val="76767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strips dir="rd"/>
      </p:transition>
    </mc:Choice>
    <mc:Fallback>
      <p:transition spd="slow" advTm="4000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" y="0"/>
            <a:ext cx="11703752" cy="6583360"/>
          </a:xfrm>
          <a:prstGeom prst="rect">
            <a:avLst/>
          </a:prstGeom>
        </p:spPr>
      </p:pic>
      <p:pic>
        <p:nvPicPr>
          <p:cNvPr id="8" name="Picture 7" descr="frame+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1703756" cy="6583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575" y="4588527"/>
            <a:ext cx="10739463" cy="151541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7852" y="4825189"/>
            <a:ext cx="10031998" cy="1363447"/>
          </a:xfrm>
        </p:spPr>
        <p:txBody>
          <a:bodyPr>
            <a:normAutofit/>
          </a:bodyPr>
          <a:lstStyle/>
          <a:p>
            <a:r>
              <a:rPr lang="en-US" dirty="0"/>
              <a:t>while being able </a:t>
            </a:r>
            <a:r>
              <a:rPr lang="en-US" dirty="0" smtClean="0"/>
              <a:t>to monitor </a:t>
            </a:r>
            <a:r>
              <a:rPr lang="en-US" dirty="0"/>
              <a:t>and track who is accessing their site and when. </a:t>
            </a:r>
          </a:p>
        </p:txBody>
      </p:sp>
    </p:spTree>
    <p:extLst>
      <p:ext uri="{BB962C8B-B14F-4D97-AF65-F5344CB8AC3E}">
        <p14:creationId xmlns:p14="http://schemas.microsoft.com/office/powerpoint/2010/main" xmlns="" val="182572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000">
        <p:strips dir="rd"/>
      </p:transition>
    </mc:Choice>
    <mc:Fallback>
      <p:transition spd="slow" advTm="4000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ame+logo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1703756" cy="6583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1803243"/>
            <a:ext cx="9948942" cy="3032967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5000" b="1" dirty="0">
                <a:solidFill>
                  <a:schemeClr val="tx2"/>
                </a:solidFill>
              </a:rPr>
              <a:t>Introducing the CLIQ</a:t>
            </a:r>
            <a:r>
              <a:rPr lang="en-US" sz="5000" b="1" baseline="30000" dirty="0">
                <a:solidFill>
                  <a:schemeClr val="tx2"/>
                </a:solidFill>
              </a:rPr>
              <a:t>®</a:t>
            </a:r>
            <a:r>
              <a:rPr lang="en-US" sz="5000" b="1" dirty="0">
                <a:solidFill>
                  <a:schemeClr val="tx2"/>
                </a:solidFill>
              </a:rPr>
              <a:t> </a:t>
            </a:r>
            <a:r>
              <a:rPr lang="en-US" sz="5000" b="1" dirty="0" smtClean="0">
                <a:solidFill>
                  <a:schemeClr val="tx2"/>
                </a:solidFill>
              </a:rPr>
              <a:t>Solution</a:t>
            </a:r>
            <a:br>
              <a:rPr lang="en-US" sz="5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/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5000" dirty="0" smtClean="0">
                <a:solidFill>
                  <a:schemeClr val="tx2"/>
                </a:solidFill>
              </a:rPr>
              <a:t>Trusted </a:t>
            </a:r>
            <a:r>
              <a:rPr lang="en-US" sz="5000" dirty="0">
                <a:solidFill>
                  <a:schemeClr val="tx2"/>
                </a:solidFill>
              </a:rPr>
              <a:t>security for critical infrastructure</a:t>
            </a:r>
            <a:endParaRPr lang="en-GB" sz="5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60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5000">
        <p:strips dir="rd"/>
      </p:transition>
    </mc:Choice>
    <mc:Fallback>
      <p:transition spd="slow" advTm="5000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1703756" cy="6583362"/>
          </a:xfrm>
          <a:prstGeom prst="rect">
            <a:avLst/>
          </a:prstGeom>
        </p:spPr>
      </p:pic>
      <p:pic>
        <p:nvPicPr>
          <p:cNvPr id="8" name="Picture 7" descr="frame+logo.ps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1703756" cy="6583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2576" y="510782"/>
            <a:ext cx="4233142" cy="487231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7852" y="719224"/>
            <a:ext cx="3908397" cy="3784600"/>
          </a:xfrm>
        </p:spPr>
        <p:txBody>
          <a:bodyPr>
            <a:normAutofit/>
          </a:bodyPr>
          <a:lstStyle/>
          <a:p>
            <a:r>
              <a:rPr lang="en-US" b="1" dirty="0"/>
              <a:t>The CLIQ</a:t>
            </a:r>
            <a:r>
              <a:rPr lang="en-US" b="1" baseline="30000" dirty="0"/>
              <a:t>®</a:t>
            </a:r>
            <a:r>
              <a:rPr lang="en-US" b="1" dirty="0"/>
              <a:t> Solution</a:t>
            </a:r>
          </a:p>
          <a:p>
            <a:pPr marL="360363" indent="-360363">
              <a:buFont typeface="Arial"/>
              <a:buChar char="•"/>
            </a:pPr>
            <a:r>
              <a:rPr lang="en-US" sz="2400" dirty="0" smtClean="0"/>
              <a:t>Support </a:t>
            </a:r>
            <a:r>
              <a:rPr lang="en-US" sz="2400" dirty="0"/>
              <a:t>workflows of employees and vendors </a:t>
            </a:r>
            <a:r>
              <a:rPr lang="en-GB" sz="2400" dirty="0"/>
              <a:t>across multiple sites</a:t>
            </a:r>
            <a:endParaRPr lang="en-US" sz="2400" dirty="0"/>
          </a:p>
          <a:p>
            <a:pPr marL="360363" indent="-360363">
              <a:buFont typeface="Arial"/>
              <a:buChar char="•"/>
            </a:pPr>
            <a:r>
              <a:rPr lang="en-US" sz="2400" dirty="0" smtClean="0"/>
              <a:t>Access </a:t>
            </a:r>
            <a:r>
              <a:rPr lang="en-US" sz="2400" dirty="0"/>
              <a:t>control assigned to specific areas, for specific people, at specific times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402189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8000">
        <p:strips dir="rd"/>
      </p:transition>
    </mc:Choice>
    <mc:Fallback>
      <p:transition spd="slow" advTm="8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ssa Abloy">
      <a:dk1>
        <a:sysClr val="windowText" lastClr="000000"/>
      </a:dk1>
      <a:lt1>
        <a:sysClr val="window" lastClr="FFFFFF"/>
      </a:lt1>
      <a:dk2>
        <a:srgbClr val="00A0D0"/>
      </a:dk2>
      <a:lt2>
        <a:srgbClr val="C3C4BE"/>
      </a:lt2>
      <a:accent1>
        <a:srgbClr val="45637A"/>
      </a:accent1>
      <a:accent2>
        <a:srgbClr val="A7B8B4"/>
      </a:accent2>
      <a:accent3>
        <a:srgbClr val="70927A"/>
      </a:accent3>
      <a:accent4>
        <a:srgbClr val="E0684B"/>
      </a:accent4>
      <a:accent5>
        <a:srgbClr val="983222"/>
      </a:accent5>
      <a:accent6>
        <a:srgbClr val="F2DF74"/>
      </a:accent6>
      <a:hlink>
        <a:srgbClr val="00A0D0"/>
      </a:hlink>
      <a:folHlink>
        <a:srgbClr val="00A0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217</Words>
  <Application>Microsoft Office PowerPoint</Application>
  <PresentationFormat>Custom</PresentationFormat>
  <Paragraphs>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Trusted security for critical  infrastructure</vt:lpstr>
      <vt:lpstr>Slide 2</vt:lpstr>
      <vt:lpstr>Slide 3</vt:lpstr>
      <vt:lpstr>Slide 4</vt:lpstr>
      <vt:lpstr>Slide 5</vt:lpstr>
      <vt:lpstr>Slide 6</vt:lpstr>
      <vt:lpstr>Slide 7</vt:lpstr>
      <vt:lpstr>Introducing the CLIQ® Solution  Trusted security for critical infrastructure</vt:lpstr>
      <vt:lpstr>Slide 9</vt:lpstr>
      <vt:lpstr>Slide 10</vt:lpstr>
      <vt:lpstr>Energy companies around the world trust CLIQ® to secure their critical infrastructure </vt:lpstr>
      <vt:lpstr>Slide 12</vt:lpstr>
      <vt:lpstr>Slide 13</vt:lpstr>
      <vt:lpstr>Slide 14</vt:lpstr>
      <vt:lpstr>Contact us to find out more</vt:lpstr>
    </vt:vector>
  </TitlesOfParts>
  <Company>Thirst Design and Marketing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 Ashworth</dc:creator>
  <cp:lastModifiedBy>UBM</cp:lastModifiedBy>
  <cp:revision>30</cp:revision>
  <dcterms:created xsi:type="dcterms:W3CDTF">2015-03-16T10:59:12Z</dcterms:created>
  <dcterms:modified xsi:type="dcterms:W3CDTF">2015-04-29T14:48:44Z</dcterms:modified>
</cp:coreProperties>
</file>